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0C2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3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9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1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5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FD4F6-D59D-4859-89E4-98F2E390D6A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EC61-C9C7-473E-A1ED-5E57C36D6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tif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304800"/>
            <a:ext cx="7924800" cy="1470025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Quantifying fossil and biospheric CO</a:t>
            </a:r>
            <a:r>
              <a:rPr lang="en-US" sz="3600" b="1" baseline="-25000" dirty="0"/>
              <a:t>2</a:t>
            </a:r>
            <a:r>
              <a:rPr lang="en-US" sz="3600" b="1" dirty="0"/>
              <a:t> fluxes in California using ground-based and satellite observations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2656009"/>
            <a:ext cx="4347578" cy="3135191"/>
          </a:xfrm>
        </p:spPr>
        <p:txBody>
          <a:bodyPr>
            <a:noAutofit/>
          </a:bodyPr>
          <a:lstStyle/>
          <a:p>
            <a:pPr algn="l">
              <a:spcAft>
                <a:spcPts val="40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Ralph Keeling and Tim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Lueker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, SIO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40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Marc Fischer and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Seongeun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Jeong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, LBNL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40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Tom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Guilderson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, LLNL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40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Nick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Parazoo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and Christian Frankenberg, JPL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40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Ying Hsu, CARB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40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Bill Callahan and Chris Sloop, EN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400"/>
              </a:spcAf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John Miller, NOAA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80" y="2905991"/>
            <a:ext cx="4014019" cy="3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89266"/>
            <a:ext cx="584075" cy="58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537777"/>
            <a:ext cx="645624" cy="487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5" y="5527729"/>
            <a:ext cx="510031" cy="524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1" y="5532456"/>
            <a:ext cx="712309" cy="443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7" y="6144570"/>
            <a:ext cx="1899349" cy="282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5" y="6058243"/>
            <a:ext cx="1575955" cy="484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36" y="5579621"/>
            <a:ext cx="455532" cy="455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2129135"/>
            <a:ext cx="580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Heather Graven,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SIO and Imperial College London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8323" y="2743200"/>
            <a:ext cx="3439477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1" y="6172200"/>
            <a:ext cx="3505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Collaborative network of CO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 observations</a:t>
            </a:r>
            <a:endParaRPr lang="en-US" sz="15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718844"/>
            <a:ext cx="31527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1190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219200"/>
          </a:xfrm>
        </p:spPr>
        <p:txBody>
          <a:bodyPr>
            <a:noAutofit/>
          </a:bodyPr>
          <a:lstStyle/>
          <a:p>
            <a:pPr algn="l"/>
            <a:r>
              <a:rPr lang="en-US" sz="2900" b="1" dirty="0" smtClean="0"/>
              <a:t>Can </a:t>
            </a:r>
            <a:r>
              <a:rPr lang="en-US" sz="2900" b="1" dirty="0" smtClean="0"/>
              <a:t>we use atmospheric observations to </a:t>
            </a:r>
            <a:r>
              <a:rPr lang="en-US" sz="2900" b="1" dirty="0" smtClean="0"/>
              <a:t>optimize both fossil fuel emissions and </a:t>
            </a:r>
            <a:r>
              <a:rPr lang="en-US" sz="2900" b="1" dirty="0" err="1" smtClean="0"/>
              <a:t>biospheric</a:t>
            </a:r>
            <a:r>
              <a:rPr lang="en-US" sz="2900" b="1" dirty="0" smtClean="0"/>
              <a:t> fluxes?</a:t>
            </a:r>
            <a:endParaRPr lang="en-US" sz="29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92" y="1923476"/>
            <a:ext cx="361473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1600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Urban Area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  fossil fuel emissions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96" y="4427496"/>
            <a:ext cx="3656648" cy="22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6496" y="413412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Rural Area</a:t>
            </a:r>
            <a:r>
              <a:rPr lang="en-US" dirty="0" smtClean="0">
                <a:solidFill>
                  <a:srgbClr val="008000"/>
                </a:solidFill>
              </a:rPr>
              <a:t>: respiration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1674277"/>
            <a:ext cx="396240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</a:rPr>
              <a:t>Radiocarbon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</a:rPr>
              <a:t>separates fossil-derived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</a:rPr>
              <a:t>and biospheric CO</a:t>
            </a:r>
            <a:r>
              <a:rPr lang="en-US" sz="2100" b="1" baseline="-25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aseline="30000" dirty="0" smtClean="0"/>
              <a:t>14</a:t>
            </a:r>
            <a:r>
              <a:rPr lang="en-US" dirty="0" smtClean="0"/>
              <a:t>C is produced in the atmosphere and participates in carbon cycle, decaying with ~5000 year half-life</a:t>
            </a:r>
          </a:p>
          <a:p>
            <a:endParaRPr lang="en-US" dirty="0"/>
          </a:p>
          <a:p>
            <a:r>
              <a:rPr lang="en-US" dirty="0" smtClean="0"/>
              <a:t>Fossil </a:t>
            </a:r>
            <a:r>
              <a:rPr lang="en-US" dirty="0"/>
              <a:t>fuels have no </a:t>
            </a:r>
            <a:r>
              <a:rPr lang="en-US" baseline="30000" dirty="0"/>
              <a:t>14</a:t>
            </a:r>
            <a:r>
              <a:rPr lang="en-US" dirty="0"/>
              <a:t>C and dilute 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Linking </a:t>
            </a:r>
            <a:r>
              <a:rPr lang="en-US" baseline="30000" dirty="0"/>
              <a:t>14</a:t>
            </a:r>
            <a:r>
              <a:rPr lang="en-US" dirty="0"/>
              <a:t>C with CO </a:t>
            </a:r>
            <a:r>
              <a:rPr lang="en-US" dirty="0" smtClean="0"/>
              <a:t>can provide </a:t>
            </a:r>
            <a:r>
              <a:rPr lang="en-US" dirty="0"/>
              <a:t>information on source </a:t>
            </a:r>
            <a:r>
              <a:rPr lang="en-US" dirty="0" smtClean="0"/>
              <a:t>type, extend temporal coverage of fossil/biospheric separation</a:t>
            </a:r>
            <a:endParaRPr lang="en-US" baseline="-25000" dirty="0"/>
          </a:p>
          <a:p>
            <a:endParaRPr lang="en-US" sz="2000" baseline="-25000" dirty="0"/>
          </a:p>
          <a:p>
            <a:endParaRPr lang="en-US" sz="2000" b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248400"/>
            <a:ext cx="151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Examples from </a:t>
            </a:r>
          </a:p>
          <a:p>
            <a:r>
              <a:rPr lang="en-US" sz="1400" dirty="0" smtClean="0"/>
              <a:t>Graven et al. 2009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73" y="4029315"/>
            <a:ext cx="2684318" cy="6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90708"/>
            <a:ext cx="2747294" cy="3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0890" y="2027503"/>
            <a:ext cx="40178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</a:p>
          <a:p>
            <a:pPr algn="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0890" y="4555958"/>
            <a:ext cx="40178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</a:p>
          <a:p>
            <a:pPr algn="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32" y="1380440"/>
            <a:ext cx="16145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9379"/>
            <a:ext cx="49530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Create new data 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constraints on fluxes: </a:t>
            </a:r>
            <a:endParaRPr lang="en-US" sz="2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Field campaigns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 May and Nov. 2014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will sample flasks every 3 days at 9 sites for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400" baseline="30000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and CO analysis, supplementing in situ and remote measurements of total CO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40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900" b="1" dirty="0" smtClean="0"/>
              <a:t>Our pilot project will use observations to estimate </a:t>
            </a:r>
            <a:r>
              <a:rPr lang="en-US" sz="2900" b="1" dirty="0" smtClean="0"/>
              <a:t>fossil fuel and </a:t>
            </a:r>
            <a:r>
              <a:rPr lang="en-US" sz="2900" b="1" dirty="0" err="1" smtClean="0"/>
              <a:t>biospheric</a:t>
            </a:r>
            <a:r>
              <a:rPr lang="en-US" sz="2900" b="1" dirty="0" smtClean="0"/>
              <a:t> CO</a:t>
            </a:r>
            <a:r>
              <a:rPr lang="en-US" sz="2900" b="1" baseline="-25000" dirty="0" smtClean="0"/>
              <a:t>2</a:t>
            </a:r>
            <a:r>
              <a:rPr lang="en-US" sz="2900" b="1" dirty="0" smtClean="0"/>
              <a:t> </a:t>
            </a:r>
            <a:r>
              <a:rPr lang="en-US" sz="2900" b="1" dirty="0" smtClean="0"/>
              <a:t>fluxes in </a:t>
            </a:r>
            <a:r>
              <a:rPr lang="en-US" sz="2900" b="1" dirty="0" smtClean="0"/>
              <a:t>California</a:t>
            </a:r>
            <a:endParaRPr lang="en-US" sz="29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581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</a:rPr>
              <a:t>Develop data-model integration framework to estimate fluxes: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Bayesian inversion using CMS products for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a priori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fluxes and background CO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concentrations, WRF-STILT atmospheric modeling,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and total CO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data, including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OSSE/pseudo-data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experiments and uncertainty quantification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8607" y="5096188"/>
            <a:ext cx="1097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WRF-STILT </a:t>
            </a:r>
          </a:p>
          <a:p>
            <a:r>
              <a:rPr lang="en-US" sz="1600" dirty="0" smtClean="0"/>
              <a:t>footprints</a:t>
            </a:r>
            <a:endParaRPr lang="en-US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90" y="1354289"/>
            <a:ext cx="1695796" cy="1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19" y="3234070"/>
            <a:ext cx="1596855" cy="8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54987" y="1524000"/>
            <a:ext cx="90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Tower</a:t>
            </a:r>
          </a:p>
          <a:p>
            <a:pPr algn="ctr"/>
            <a:r>
              <a:rPr lang="en-US" sz="1600" dirty="0" smtClean="0"/>
              <a:t>Network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24573" y="1380440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OCO-2</a:t>
            </a:r>
          </a:p>
          <a:p>
            <a:pPr algn="ctr"/>
            <a:r>
              <a:rPr lang="en-US" sz="1600" dirty="0" smtClean="0"/>
              <a:t>soundings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71134" y="3028279"/>
            <a:ext cx="1572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   	          80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829117" y="3273623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# in Sep ‘10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3" y="5075503"/>
            <a:ext cx="1801092" cy="17062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328" y="5096188"/>
            <a:ext cx="1216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Background </a:t>
            </a:r>
          </a:p>
          <a:p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5096188"/>
            <a:ext cx="84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 Priori </a:t>
            </a:r>
          </a:p>
          <a:p>
            <a:r>
              <a:rPr lang="en-US" sz="1600" dirty="0" smtClean="0"/>
              <a:t>Flux </a:t>
            </a:r>
          </a:p>
          <a:p>
            <a:r>
              <a:rPr lang="en-US" sz="1600" dirty="0" smtClean="0"/>
              <a:t>Models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81" y="6250031"/>
            <a:ext cx="2276219" cy="379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22" y="5410200"/>
            <a:ext cx="1292946" cy="430981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53" y="5181600"/>
            <a:ext cx="726091" cy="29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337966" y="5869031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CASA-GFED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2" y="5791200"/>
            <a:ext cx="2095884" cy="4207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6200791"/>
            <a:ext cx="2084832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4D posterior CO</a:t>
            </a:r>
            <a:r>
              <a:rPr lang="en-US" sz="1400" b="1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fields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42" y="5223165"/>
            <a:ext cx="482706" cy="4827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22" y="5276282"/>
            <a:ext cx="376473" cy="3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6423</TotalTime>
  <Words>267</Words>
  <Application>Microsoft Office PowerPoint</Application>
  <PresentationFormat>On-screen Show (4:3)</PresentationFormat>
  <Paragraphs>51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Quantifying fossil and biospheric CO2 fluxes in California using ground-based and satellite observations</vt:lpstr>
      <vt:lpstr>Can we use atmospheric observations to optimize both fossil fuel emissions and biospheric fluxes?</vt:lpstr>
      <vt:lpstr>Our pilot project will use observations to estimate fossil fuel and biospheric CO2 fluxes in California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Sammy</cp:lastModifiedBy>
  <cp:revision>33</cp:revision>
  <dcterms:created xsi:type="dcterms:W3CDTF">2013-10-22T22:37:02Z</dcterms:created>
  <dcterms:modified xsi:type="dcterms:W3CDTF">2013-11-06T04:12:26Z</dcterms:modified>
</cp:coreProperties>
</file>